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8"/>
  </p:notesMasterIdLst>
  <p:handoutMasterIdLst>
    <p:handoutMasterId r:id="rId19"/>
  </p:handoutMasterIdLst>
  <p:sldIdLst>
    <p:sldId id="256" r:id="rId3"/>
    <p:sldId id="258" r:id="rId4"/>
    <p:sldId id="257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3" r:id="rId14"/>
    <p:sldId id="270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 autoAdjust="0"/>
    <p:restoredTop sz="83441" autoAdjust="0"/>
  </p:normalViewPr>
  <p:slideViewPr>
    <p:cSldViewPr snapToGrid="0" snapToObjects="1">
      <p:cViewPr varScale="1">
        <p:scale>
          <a:sx n="71" d="100"/>
          <a:sy n="71" d="100"/>
        </p:scale>
        <p:origin x="-121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1M Plants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Achotines</c:v>
                </c:pt>
                <c:pt idx="1">
                  <c:v>Cotito Site 1</c:v>
                </c:pt>
                <c:pt idx="2">
                  <c:v>Cotito Site 2</c:v>
                </c:pt>
                <c:pt idx="3">
                  <c:v>ITEC</c:v>
                </c:pt>
              </c:strCache>
            </c:strRef>
          </c:cat>
          <c:val>
            <c:numRef>
              <c:f>Sheet1!$B$2:$B$5</c:f>
              <c:numCache>
                <c:formatCode>0.000</c:formatCode>
                <c:ptCount val="4"/>
                <c:pt idx="0">
                  <c:v>3.0</c:v>
                </c:pt>
                <c:pt idx="1">
                  <c:v>61.0</c:v>
                </c:pt>
                <c:pt idx="2">
                  <c:v>28.0</c:v>
                </c:pt>
                <c:pt idx="3">
                  <c:v>84.0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2M Plants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Achotines</c:v>
                </c:pt>
                <c:pt idx="1">
                  <c:v>Cotito Site 1</c:v>
                </c:pt>
                <c:pt idx="2">
                  <c:v>Cotito Site 2</c:v>
                </c:pt>
                <c:pt idx="3">
                  <c:v>ITEC</c:v>
                </c:pt>
              </c:strCache>
            </c:strRef>
          </c:cat>
          <c:val>
            <c:numRef>
              <c:f>Sheet1!$C$2:$C$5</c:f>
              <c:numCache>
                <c:formatCode>0.000</c:formatCode>
                <c:ptCount val="4"/>
                <c:pt idx="0">
                  <c:v>1.0</c:v>
                </c:pt>
                <c:pt idx="1">
                  <c:v>8.0</c:v>
                </c:pt>
                <c:pt idx="2">
                  <c:v>3.0</c:v>
                </c:pt>
                <c:pt idx="3">
                  <c:v>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39645176"/>
        <c:axId val="-2039732216"/>
      </c:barChart>
      <c:catAx>
        <c:axId val="-2039645176"/>
        <c:scaling>
          <c:orientation val="minMax"/>
        </c:scaling>
        <c:delete val="0"/>
        <c:axPos val="b"/>
        <c:majorTickMark val="out"/>
        <c:minorTickMark val="none"/>
        <c:tickLblPos val="nextTo"/>
        <c:crossAx val="-2039732216"/>
        <c:crosses val="autoZero"/>
        <c:auto val="1"/>
        <c:lblAlgn val="ctr"/>
        <c:lblOffset val="100"/>
        <c:noMultiLvlLbl val="0"/>
      </c:catAx>
      <c:valAx>
        <c:axId val="-2039732216"/>
        <c:scaling>
          <c:orientation val="minMax"/>
        </c:scaling>
        <c:delete val="0"/>
        <c:axPos val="l"/>
        <c:majorGridlines/>
        <c:numFmt formatCode="0.000" sourceLinked="1"/>
        <c:majorTickMark val="out"/>
        <c:minorTickMark val="none"/>
        <c:tickLblPos val="nextTo"/>
        <c:crossAx val="-20396451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1M Density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Achotines</c:v>
                </c:pt>
                <c:pt idx="1">
                  <c:v>Cotito Site 1</c:v>
                </c:pt>
                <c:pt idx="2">
                  <c:v>Cotito Site 2</c:v>
                </c:pt>
                <c:pt idx="3">
                  <c:v>ITEC</c:v>
                </c:pt>
              </c:strCache>
            </c:strRef>
          </c:cat>
          <c:val>
            <c:numRef>
              <c:f>Sheet1!$B$2:$B$5</c:f>
              <c:numCache>
                <c:formatCode>0.000</c:formatCode>
                <c:ptCount val="4"/>
                <c:pt idx="0">
                  <c:v>0.954957822696164</c:v>
                </c:pt>
                <c:pt idx="1">
                  <c:v>19.41747572815534</c:v>
                </c:pt>
                <c:pt idx="2">
                  <c:v>8.91293967849753</c:v>
                </c:pt>
                <c:pt idx="3">
                  <c:v>26.7388190354926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2M Density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Achotines</c:v>
                </c:pt>
                <c:pt idx="1">
                  <c:v>Cotito Site 1</c:v>
                </c:pt>
                <c:pt idx="2">
                  <c:v>Cotito Site 2</c:v>
                </c:pt>
                <c:pt idx="3">
                  <c:v>ITEC</c:v>
                </c:pt>
              </c:strCache>
            </c:strRef>
          </c:cat>
          <c:val>
            <c:numRef>
              <c:f>Sheet1!$C$2:$C$5</c:f>
              <c:numCache>
                <c:formatCode>0.000</c:formatCode>
                <c:ptCount val="4"/>
                <c:pt idx="0">
                  <c:v>0.0795798185580137</c:v>
                </c:pt>
                <c:pt idx="1">
                  <c:v>0.636638548464109</c:v>
                </c:pt>
                <c:pt idx="2">
                  <c:v>0.238739455674041</c:v>
                </c:pt>
                <c:pt idx="3">
                  <c:v>0.716218367022123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5M Density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Achotines</c:v>
                </c:pt>
                <c:pt idx="1">
                  <c:v>Cotito Site 1</c:v>
                </c:pt>
                <c:pt idx="2">
                  <c:v>Cotito Site 2</c:v>
                </c:pt>
                <c:pt idx="3">
                  <c:v>ITEC</c:v>
                </c:pt>
              </c:strCache>
            </c:strRef>
          </c:cat>
          <c:val>
            <c:numRef>
              <c:f>Sheet1!$D$2:$D$5</c:f>
              <c:numCache>
                <c:formatCode>0.000</c:formatCode>
                <c:ptCount val="4"/>
                <c:pt idx="0">
                  <c:v>0.0381983129078466</c:v>
                </c:pt>
                <c:pt idx="1">
                  <c:v>0.0254655419385644</c:v>
                </c:pt>
                <c:pt idx="2">
                  <c:v>0.0509310838771287</c:v>
                </c:pt>
                <c:pt idx="3">
                  <c:v>0.0763966258156931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03858824"/>
        <c:axId val="-2039554904"/>
      </c:barChart>
      <c:catAx>
        <c:axId val="-2003858824"/>
        <c:scaling>
          <c:orientation val="minMax"/>
        </c:scaling>
        <c:delete val="0"/>
        <c:axPos val="b"/>
        <c:majorTickMark val="out"/>
        <c:minorTickMark val="none"/>
        <c:tickLblPos val="nextTo"/>
        <c:crossAx val="-2039554904"/>
        <c:crosses val="autoZero"/>
        <c:auto val="1"/>
        <c:lblAlgn val="ctr"/>
        <c:lblOffset val="100"/>
        <c:noMultiLvlLbl val="0"/>
      </c:catAx>
      <c:valAx>
        <c:axId val="-2039554904"/>
        <c:scaling>
          <c:orientation val="minMax"/>
        </c:scaling>
        <c:delete val="0"/>
        <c:axPos val="l"/>
        <c:majorGridlines/>
        <c:numFmt formatCode="0.000" sourceLinked="1"/>
        <c:majorTickMark val="out"/>
        <c:minorTickMark val="none"/>
        <c:tickLblPos val="nextTo"/>
        <c:crossAx val="-20038588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Species Richness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Achotines</c:v>
                </c:pt>
                <c:pt idx="1">
                  <c:v>Cotito Site 1</c:v>
                </c:pt>
                <c:pt idx="2">
                  <c:v>Cotito Site 2</c:v>
                </c:pt>
                <c:pt idx="3">
                  <c:v>ITEC</c:v>
                </c:pt>
              </c:strCache>
            </c:strRef>
          </c:cat>
          <c:val>
            <c:numRef>
              <c:f>Sheet1!$B$2:$B$5</c:f>
              <c:numCache>
                <c:formatCode>0.000</c:formatCode>
                <c:ptCount val="4"/>
                <c:pt idx="0">
                  <c:v>7.0</c:v>
                </c:pt>
                <c:pt idx="1">
                  <c:v>15.0</c:v>
                </c:pt>
                <c:pt idx="2">
                  <c:v>19.0</c:v>
                </c:pt>
                <c:pt idx="3">
                  <c:v>24.0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1984584"/>
        <c:axId val="-2004624984"/>
      </c:barChart>
      <c:catAx>
        <c:axId val="-2121984584"/>
        <c:scaling>
          <c:orientation val="minMax"/>
        </c:scaling>
        <c:delete val="0"/>
        <c:axPos val="b"/>
        <c:majorTickMark val="out"/>
        <c:minorTickMark val="none"/>
        <c:tickLblPos val="nextTo"/>
        <c:crossAx val="-2004624984"/>
        <c:crosses val="autoZero"/>
        <c:auto val="1"/>
        <c:lblAlgn val="ctr"/>
        <c:lblOffset val="100"/>
        <c:noMultiLvlLbl val="0"/>
      </c:catAx>
      <c:valAx>
        <c:axId val="-2004624984"/>
        <c:scaling>
          <c:orientation val="minMax"/>
        </c:scaling>
        <c:delete val="0"/>
        <c:axPos val="l"/>
        <c:majorGridlines/>
        <c:numFmt formatCode="0.000" sourceLinked="1"/>
        <c:majorTickMark val="out"/>
        <c:minorTickMark val="none"/>
        <c:tickLblPos val="nextTo"/>
        <c:crossAx val="-2121984584"/>
        <c:crosses val="autoZero"/>
        <c:crossBetween val="between"/>
      </c:valAx>
      <c:dTable>
        <c:showHorzBorder val="1"/>
        <c:showVertBorder val="1"/>
        <c:showOutline val="1"/>
        <c:showKeys val="0"/>
      </c:dTable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Individuals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Achotines</c:v>
                </c:pt>
                <c:pt idx="1">
                  <c:v>Cotito Site 1</c:v>
                </c:pt>
                <c:pt idx="2">
                  <c:v>Cotito Site 2</c:v>
                </c:pt>
                <c:pt idx="3">
                  <c:v>ITEC</c:v>
                </c:pt>
              </c:strCache>
            </c:strRef>
          </c:cat>
          <c:val>
            <c:numRef>
              <c:f>Sheet1!$B$2:$B$5</c:f>
              <c:numCache>
                <c:formatCode>0.000</c:formatCode>
                <c:ptCount val="4"/>
                <c:pt idx="0">
                  <c:v>12.0</c:v>
                </c:pt>
                <c:pt idx="1">
                  <c:v>71.0</c:v>
                </c:pt>
                <c:pt idx="2">
                  <c:v>40.0</c:v>
                </c:pt>
                <c:pt idx="3">
                  <c:v>99.0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93463832"/>
        <c:axId val="2093476392"/>
      </c:barChart>
      <c:catAx>
        <c:axId val="2093463832"/>
        <c:scaling>
          <c:orientation val="minMax"/>
        </c:scaling>
        <c:delete val="0"/>
        <c:axPos val="b"/>
        <c:majorTickMark val="out"/>
        <c:minorTickMark val="none"/>
        <c:tickLblPos val="nextTo"/>
        <c:crossAx val="2093476392"/>
        <c:crosses val="autoZero"/>
        <c:auto val="1"/>
        <c:lblAlgn val="ctr"/>
        <c:lblOffset val="100"/>
        <c:noMultiLvlLbl val="0"/>
      </c:catAx>
      <c:valAx>
        <c:axId val="2093476392"/>
        <c:scaling>
          <c:orientation val="minMax"/>
        </c:scaling>
        <c:delete val="0"/>
        <c:axPos val="l"/>
        <c:majorGridlines/>
        <c:numFmt formatCode="0.000" sourceLinked="1"/>
        <c:majorTickMark val="out"/>
        <c:minorTickMark val="none"/>
        <c:tickLblPos val="nextTo"/>
        <c:crossAx val="20934638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Shannon Index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Achotines</c:v>
                </c:pt>
                <c:pt idx="1">
                  <c:v>Cotito Site 1</c:v>
                </c:pt>
                <c:pt idx="2">
                  <c:v>Cotito Site 2</c:v>
                </c:pt>
                <c:pt idx="3">
                  <c:v>ITEC</c:v>
                </c:pt>
              </c:strCache>
            </c:strRef>
          </c:cat>
          <c:val>
            <c:numRef>
              <c:f>Sheet1!$B$2:$B$5</c:f>
              <c:numCache>
                <c:formatCode>0.000</c:formatCode>
                <c:ptCount val="4"/>
                <c:pt idx="0">
                  <c:v>1.791759469228055</c:v>
                </c:pt>
                <c:pt idx="1">
                  <c:v>1.804802072009116</c:v>
                </c:pt>
                <c:pt idx="2">
                  <c:v>2.54450905452111</c:v>
                </c:pt>
                <c:pt idx="3">
                  <c:v>2.515993419662076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042552536"/>
        <c:axId val="-2029532440"/>
      </c:barChart>
      <c:catAx>
        <c:axId val="-2042552536"/>
        <c:scaling>
          <c:orientation val="minMax"/>
        </c:scaling>
        <c:delete val="0"/>
        <c:axPos val="b"/>
        <c:majorTickMark val="out"/>
        <c:minorTickMark val="none"/>
        <c:tickLblPos val="nextTo"/>
        <c:crossAx val="-2029532440"/>
        <c:crosses val="autoZero"/>
        <c:auto val="1"/>
        <c:lblAlgn val="ctr"/>
        <c:lblOffset val="100"/>
        <c:noMultiLvlLbl val="0"/>
      </c:catAx>
      <c:valAx>
        <c:axId val="-2029532440"/>
        <c:scaling>
          <c:orientation val="minMax"/>
        </c:scaling>
        <c:delete val="0"/>
        <c:axPos val="l"/>
        <c:majorGridlines/>
        <c:numFmt formatCode="0.000" sourceLinked="1"/>
        <c:majorTickMark val="out"/>
        <c:minorTickMark val="none"/>
        <c:tickLblPos val="nextTo"/>
        <c:crossAx val="-20425525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855C3A-A34F-C840-BDE1-914ACEF5FF9E}" type="doc">
      <dgm:prSet loTypeId="urn:microsoft.com/office/officeart/2008/layout/RadialCluster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1EAAE4-FCF3-5C4F-839F-430271C965E4}">
      <dgm:prSet phldrT="[Text]"/>
      <dgm:spPr/>
      <dgm:t>
        <a:bodyPr/>
        <a:lstStyle/>
        <a:p>
          <a:r>
            <a:rPr lang="en-US" dirty="0" smtClean="0"/>
            <a:t>Forest Structure</a:t>
          </a:r>
          <a:endParaRPr lang="en-US" dirty="0"/>
        </a:p>
      </dgm:t>
    </dgm:pt>
    <dgm:pt modelId="{0B0C14B5-CD83-1143-8961-74E8030D6074}" type="parTrans" cxnId="{3C19453C-2A5E-CE41-8BB7-BD53AF8713E6}">
      <dgm:prSet/>
      <dgm:spPr/>
      <dgm:t>
        <a:bodyPr/>
        <a:lstStyle/>
        <a:p>
          <a:endParaRPr lang="en-US"/>
        </a:p>
      </dgm:t>
    </dgm:pt>
    <dgm:pt modelId="{F1FC2977-5221-CA41-B17B-0928250880B5}" type="sibTrans" cxnId="{3C19453C-2A5E-CE41-8BB7-BD53AF8713E6}">
      <dgm:prSet/>
      <dgm:spPr/>
      <dgm:t>
        <a:bodyPr/>
        <a:lstStyle/>
        <a:p>
          <a:endParaRPr lang="en-US"/>
        </a:p>
      </dgm:t>
    </dgm:pt>
    <dgm:pt modelId="{6073354B-B205-F545-8B8F-4336689BB6BA}">
      <dgm:prSet phldrT="[Text]"/>
      <dgm:spPr/>
      <dgm:t>
        <a:bodyPr/>
        <a:lstStyle/>
        <a:p>
          <a:r>
            <a:rPr lang="en-US" dirty="0" smtClean="0"/>
            <a:t>Risks to sustainability</a:t>
          </a:r>
          <a:endParaRPr lang="en-US" dirty="0"/>
        </a:p>
      </dgm:t>
    </dgm:pt>
    <dgm:pt modelId="{355261E5-FCC6-1440-9761-32EEB9B8FB67}" type="parTrans" cxnId="{4A3BBA17-A3B2-D04F-BC61-F10A79D4EF63}">
      <dgm:prSet/>
      <dgm:spPr/>
      <dgm:t>
        <a:bodyPr/>
        <a:lstStyle/>
        <a:p>
          <a:endParaRPr lang="en-US"/>
        </a:p>
      </dgm:t>
    </dgm:pt>
    <dgm:pt modelId="{02B54D06-43CE-1840-BD81-590DE418B1A6}" type="sibTrans" cxnId="{4A3BBA17-A3B2-D04F-BC61-F10A79D4EF63}">
      <dgm:prSet/>
      <dgm:spPr/>
      <dgm:t>
        <a:bodyPr/>
        <a:lstStyle/>
        <a:p>
          <a:endParaRPr lang="en-US"/>
        </a:p>
      </dgm:t>
    </dgm:pt>
    <dgm:pt modelId="{B8F20A86-3BA4-2B45-B0E7-727AED750A4C}">
      <dgm:prSet phldrT="[Text]"/>
      <dgm:spPr/>
      <dgm:t>
        <a:bodyPr/>
        <a:lstStyle/>
        <a:p>
          <a:r>
            <a:rPr lang="en-US" dirty="0" smtClean="0"/>
            <a:t>Biodiversity</a:t>
          </a:r>
          <a:endParaRPr lang="en-US" dirty="0"/>
        </a:p>
      </dgm:t>
    </dgm:pt>
    <dgm:pt modelId="{2382643C-8DC9-CB43-9A1A-B8FF0E2EF182}" type="parTrans" cxnId="{450E6091-5017-A649-85C7-C5F3BA97D435}">
      <dgm:prSet/>
      <dgm:spPr/>
      <dgm:t>
        <a:bodyPr/>
        <a:lstStyle/>
        <a:p>
          <a:endParaRPr lang="en-US"/>
        </a:p>
      </dgm:t>
    </dgm:pt>
    <dgm:pt modelId="{4EF3C328-FE13-9040-89AE-FD1F7C386B1C}" type="sibTrans" cxnId="{450E6091-5017-A649-85C7-C5F3BA97D435}">
      <dgm:prSet/>
      <dgm:spPr/>
      <dgm:t>
        <a:bodyPr/>
        <a:lstStyle/>
        <a:p>
          <a:endParaRPr lang="en-US"/>
        </a:p>
      </dgm:t>
    </dgm:pt>
    <dgm:pt modelId="{E640165E-A444-214E-9E62-04073DC63A52}">
      <dgm:prSet/>
      <dgm:spPr/>
      <dgm:t>
        <a:bodyPr/>
        <a:lstStyle/>
        <a:p>
          <a:r>
            <a:rPr lang="en-US" dirty="0" smtClean="0"/>
            <a:t>Effects of abiotic features</a:t>
          </a:r>
          <a:endParaRPr lang="en-US" dirty="0"/>
        </a:p>
      </dgm:t>
    </dgm:pt>
    <dgm:pt modelId="{289468FB-1CDE-5547-989D-6E301808BE84}" type="parTrans" cxnId="{650D98C9-60A0-E94D-B7EE-37C964DA6978}">
      <dgm:prSet/>
      <dgm:spPr/>
      <dgm:t>
        <a:bodyPr/>
        <a:lstStyle/>
        <a:p>
          <a:endParaRPr lang="en-US"/>
        </a:p>
      </dgm:t>
    </dgm:pt>
    <dgm:pt modelId="{8897789B-CC1D-E94A-9706-4883493411B8}" type="sibTrans" cxnId="{650D98C9-60A0-E94D-B7EE-37C964DA6978}">
      <dgm:prSet/>
      <dgm:spPr/>
      <dgm:t>
        <a:bodyPr/>
        <a:lstStyle/>
        <a:p>
          <a:endParaRPr lang="en-US"/>
        </a:p>
      </dgm:t>
    </dgm:pt>
    <dgm:pt modelId="{0D8695F2-007D-0C40-BA36-7FC5D08884E6}" type="pres">
      <dgm:prSet presAssocID="{E9855C3A-A34F-C840-BDE1-914ACEF5FF9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E7D001E-5A4E-274A-920C-564BF6A637F6}" type="pres">
      <dgm:prSet presAssocID="{4D1EAAE4-FCF3-5C4F-839F-430271C965E4}" presName="singleCycle" presStyleCnt="0"/>
      <dgm:spPr/>
    </dgm:pt>
    <dgm:pt modelId="{96A077ED-52AC-5544-BA99-C1CD59C04DA1}" type="pres">
      <dgm:prSet presAssocID="{4D1EAAE4-FCF3-5C4F-839F-430271C965E4}" presName="singleCenter" presStyleLbl="node1" presStyleIdx="0" presStyleCnt="4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A3834CBC-DC95-3940-AA90-83071565BFDC}" type="pres">
      <dgm:prSet presAssocID="{355261E5-FCC6-1440-9761-32EEB9B8FB67}" presName="Name56" presStyleLbl="parChTrans1D2" presStyleIdx="0" presStyleCnt="3"/>
      <dgm:spPr/>
      <dgm:t>
        <a:bodyPr/>
        <a:lstStyle/>
        <a:p>
          <a:endParaRPr lang="en-US"/>
        </a:p>
      </dgm:t>
    </dgm:pt>
    <dgm:pt modelId="{10CEAE12-05AA-934C-83F0-FEA1BF74B885}" type="pres">
      <dgm:prSet presAssocID="{6073354B-B205-F545-8B8F-4336689BB6BA}" presName="text0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C66E8A-193C-F24C-AD1D-DA53E9B94EF2}" type="pres">
      <dgm:prSet presAssocID="{289468FB-1CDE-5547-989D-6E301808BE84}" presName="Name56" presStyleLbl="parChTrans1D2" presStyleIdx="1" presStyleCnt="3"/>
      <dgm:spPr/>
      <dgm:t>
        <a:bodyPr/>
        <a:lstStyle/>
        <a:p>
          <a:endParaRPr lang="en-US"/>
        </a:p>
      </dgm:t>
    </dgm:pt>
    <dgm:pt modelId="{0E3F0984-E255-FD47-A51E-DBBBEE9989DE}" type="pres">
      <dgm:prSet presAssocID="{E640165E-A444-214E-9E62-04073DC63A52}" presName="text0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04DBDB-F68B-B04F-9C18-8006A095062C}" type="pres">
      <dgm:prSet presAssocID="{2382643C-8DC9-CB43-9A1A-B8FF0E2EF182}" presName="Name56" presStyleLbl="parChTrans1D2" presStyleIdx="2" presStyleCnt="3"/>
      <dgm:spPr/>
      <dgm:t>
        <a:bodyPr/>
        <a:lstStyle/>
        <a:p>
          <a:endParaRPr lang="en-US"/>
        </a:p>
      </dgm:t>
    </dgm:pt>
    <dgm:pt modelId="{F461FD56-5AD5-C94F-86FD-4EE457C1E8EA}" type="pres">
      <dgm:prSet presAssocID="{B8F20A86-3BA4-2B45-B0E7-727AED750A4C}" presName="text0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50D98C9-60A0-E94D-B7EE-37C964DA6978}" srcId="{4D1EAAE4-FCF3-5C4F-839F-430271C965E4}" destId="{E640165E-A444-214E-9E62-04073DC63A52}" srcOrd="1" destOrd="0" parTransId="{289468FB-1CDE-5547-989D-6E301808BE84}" sibTransId="{8897789B-CC1D-E94A-9706-4883493411B8}"/>
    <dgm:cxn modelId="{92997B4F-0035-4446-86B0-177F6FC065D9}" type="presOf" srcId="{B8F20A86-3BA4-2B45-B0E7-727AED750A4C}" destId="{F461FD56-5AD5-C94F-86FD-4EE457C1E8EA}" srcOrd="0" destOrd="0" presId="urn:microsoft.com/office/officeart/2008/layout/RadialCluster"/>
    <dgm:cxn modelId="{D4E0D6FD-1462-7347-9693-4ED911EAF2A6}" type="presOf" srcId="{E9855C3A-A34F-C840-BDE1-914ACEF5FF9E}" destId="{0D8695F2-007D-0C40-BA36-7FC5D08884E6}" srcOrd="0" destOrd="0" presId="urn:microsoft.com/office/officeart/2008/layout/RadialCluster"/>
    <dgm:cxn modelId="{3C19453C-2A5E-CE41-8BB7-BD53AF8713E6}" srcId="{E9855C3A-A34F-C840-BDE1-914ACEF5FF9E}" destId="{4D1EAAE4-FCF3-5C4F-839F-430271C965E4}" srcOrd="0" destOrd="0" parTransId="{0B0C14B5-CD83-1143-8961-74E8030D6074}" sibTransId="{F1FC2977-5221-CA41-B17B-0928250880B5}"/>
    <dgm:cxn modelId="{450E6091-5017-A649-85C7-C5F3BA97D435}" srcId="{4D1EAAE4-FCF3-5C4F-839F-430271C965E4}" destId="{B8F20A86-3BA4-2B45-B0E7-727AED750A4C}" srcOrd="2" destOrd="0" parTransId="{2382643C-8DC9-CB43-9A1A-B8FF0E2EF182}" sibTransId="{4EF3C328-FE13-9040-89AE-FD1F7C386B1C}"/>
    <dgm:cxn modelId="{BEB5CE40-9849-034A-A112-123D1254621A}" type="presOf" srcId="{E640165E-A444-214E-9E62-04073DC63A52}" destId="{0E3F0984-E255-FD47-A51E-DBBBEE9989DE}" srcOrd="0" destOrd="0" presId="urn:microsoft.com/office/officeart/2008/layout/RadialCluster"/>
    <dgm:cxn modelId="{3C5E8022-6389-2040-B63E-00B8BADB5D87}" type="presOf" srcId="{355261E5-FCC6-1440-9761-32EEB9B8FB67}" destId="{A3834CBC-DC95-3940-AA90-83071565BFDC}" srcOrd="0" destOrd="0" presId="urn:microsoft.com/office/officeart/2008/layout/RadialCluster"/>
    <dgm:cxn modelId="{E220BCE6-3E12-7047-8F91-8C13DDC183DD}" type="presOf" srcId="{6073354B-B205-F545-8B8F-4336689BB6BA}" destId="{10CEAE12-05AA-934C-83F0-FEA1BF74B885}" srcOrd="0" destOrd="0" presId="urn:microsoft.com/office/officeart/2008/layout/RadialCluster"/>
    <dgm:cxn modelId="{4A3BBA17-A3B2-D04F-BC61-F10A79D4EF63}" srcId="{4D1EAAE4-FCF3-5C4F-839F-430271C965E4}" destId="{6073354B-B205-F545-8B8F-4336689BB6BA}" srcOrd="0" destOrd="0" parTransId="{355261E5-FCC6-1440-9761-32EEB9B8FB67}" sibTransId="{02B54D06-43CE-1840-BD81-590DE418B1A6}"/>
    <dgm:cxn modelId="{AD58BE94-D551-FD41-B60A-3BF3DBAC69BE}" type="presOf" srcId="{4D1EAAE4-FCF3-5C4F-839F-430271C965E4}" destId="{96A077ED-52AC-5544-BA99-C1CD59C04DA1}" srcOrd="0" destOrd="0" presId="urn:microsoft.com/office/officeart/2008/layout/RadialCluster"/>
    <dgm:cxn modelId="{7D22075B-2791-ED43-A284-7754D27B4C23}" type="presOf" srcId="{289468FB-1CDE-5547-989D-6E301808BE84}" destId="{A4C66E8A-193C-F24C-AD1D-DA53E9B94EF2}" srcOrd="0" destOrd="0" presId="urn:microsoft.com/office/officeart/2008/layout/RadialCluster"/>
    <dgm:cxn modelId="{6B841510-18E7-2140-9801-7D713468735B}" type="presOf" srcId="{2382643C-8DC9-CB43-9A1A-B8FF0E2EF182}" destId="{5004DBDB-F68B-B04F-9C18-8006A095062C}" srcOrd="0" destOrd="0" presId="urn:microsoft.com/office/officeart/2008/layout/RadialCluster"/>
    <dgm:cxn modelId="{D5FD9B25-C94E-2F4C-9222-314268228C93}" type="presParOf" srcId="{0D8695F2-007D-0C40-BA36-7FC5D08884E6}" destId="{BE7D001E-5A4E-274A-920C-564BF6A637F6}" srcOrd="0" destOrd="0" presId="urn:microsoft.com/office/officeart/2008/layout/RadialCluster"/>
    <dgm:cxn modelId="{868FFF04-16E4-9F47-AF21-28346482B40C}" type="presParOf" srcId="{BE7D001E-5A4E-274A-920C-564BF6A637F6}" destId="{96A077ED-52AC-5544-BA99-C1CD59C04DA1}" srcOrd="0" destOrd="0" presId="urn:microsoft.com/office/officeart/2008/layout/RadialCluster"/>
    <dgm:cxn modelId="{6C5EA252-2A73-0B4C-89FF-BAC0DF011A4D}" type="presParOf" srcId="{BE7D001E-5A4E-274A-920C-564BF6A637F6}" destId="{A3834CBC-DC95-3940-AA90-83071565BFDC}" srcOrd="1" destOrd="0" presId="urn:microsoft.com/office/officeart/2008/layout/RadialCluster"/>
    <dgm:cxn modelId="{77C689C5-5B84-3749-8C99-FD9AE8E4126E}" type="presParOf" srcId="{BE7D001E-5A4E-274A-920C-564BF6A637F6}" destId="{10CEAE12-05AA-934C-83F0-FEA1BF74B885}" srcOrd="2" destOrd="0" presId="urn:microsoft.com/office/officeart/2008/layout/RadialCluster"/>
    <dgm:cxn modelId="{69B26BF7-BCCC-1A41-ADA6-32E56113C70C}" type="presParOf" srcId="{BE7D001E-5A4E-274A-920C-564BF6A637F6}" destId="{A4C66E8A-193C-F24C-AD1D-DA53E9B94EF2}" srcOrd="3" destOrd="0" presId="urn:microsoft.com/office/officeart/2008/layout/RadialCluster"/>
    <dgm:cxn modelId="{BB982D68-A09F-A142-93F1-57CA897781E2}" type="presParOf" srcId="{BE7D001E-5A4E-274A-920C-564BF6A637F6}" destId="{0E3F0984-E255-FD47-A51E-DBBBEE9989DE}" srcOrd="4" destOrd="0" presId="urn:microsoft.com/office/officeart/2008/layout/RadialCluster"/>
    <dgm:cxn modelId="{78AE2CB9-A1E8-2B4A-8179-1D5694876F8A}" type="presParOf" srcId="{BE7D001E-5A4E-274A-920C-564BF6A637F6}" destId="{5004DBDB-F68B-B04F-9C18-8006A095062C}" srcOrd="5" destOrd="0" presId="urn:microsoft.com/office/officeart/2008/layout/RadialCluster"/>
    <dgm:cxn modelId="{0039BF0C-3F08-4E43-9EE6-29A481AB4D8D}" type="presParOf" srcId="{BE7D001E-5A4E-274A-920C-564BF6A637F6}" destId="{F461FD56-5AD5-C94F-86FD-4EE457C1E8EA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CD8AE9-D146-B14E-B919-B810622B28ED}" type="doc">
      <dgm:prSet loTypeId="urn:microsoft.com/office/officeart/2005/8/layout/StepDown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B5EA29C-2225-8E47-B184-0DA1E31F1D33}">
      <dgm:prSet/>
      <dgm:spPr/>
      <dgm:t>
        <a:bodyPr/>
        <a:lstStyle/>
        <a:p>
          <a:pPr rtl="0"/>
          <a:r>
            <a:rPr lang="en-US" dirty="0" smtClean="0"/>
            <a:t>Observation: the forest at ITEC seems to be more diverse and populated than the herbaceous layer at the cloud forest.</a:t>
          </a:r>
          <a:endParaRPr lang="en-US" dirty="0"/>
        </a:p>
      </dgm:t>
    </dgm:pt>
    <dgm:pt modelId="{3D3C52E3-84DE-0540-BFDF-544833F7845D}" type="parTrans" cxnId="{1F7C2117-BB68-4E41-9E69-328BF2323411}">
      <dgm:prSet/>
      <dgm:spPr/>
      <dgm:t>
        <a:bodyPr/>
        <a:lstStyle/>
        <a:p>
          <a:endParaRPr lang="en-US"/>
        </a:p>
      </dgm:t>
    </dgm:pt>
    <dgm:pt modelId="{87F72ACA-8E3B-F14C-963D-7EB688F5535B}" type="sibTrans" cxnId="{1F7C2117-BB68-4E41-9E69-328BF2323411}">
      <dgm:prSet/>
      <dgm:spPr/>
      <dgm:t>
        <a:bodyPr/>
        <a:lstStyle/>
        <a:p>
          <a:endParaRPr lang="en-US"/>
        </a:p>
      </dgm:t>
    </dgm:pt>
    <dgm:pt modelId="{4DBD7477-809A-794D-B646-5A9FAE593061}">
      <dgm:prSet/>
      <dgm:spPr/>
      <dgm:t>
        <a:bodyPr/>
        <a:lstStyle/>
        <a:p>
          <a:pPr rtl="0"/>
          <a:r>
            <a:rPr lang="en-US" dirty="0" smtClean="0"/>
            <a:t>Hypothesis: The ITEC forest is more populated and diverse than the forest at Cotito.</a:t>
          </a:r>
          <a:endParaRPr lang="en-US" dirty="0"/>
        </a:p>
      </dgm:t>
    </dgm:pt>
    <dgm:pt modelId="{9F0D5E2C-8A0C-2143-8721-0A939144993D}" type="parTrans" cxnId="{8DFD190B-00BF-054B-A4F3-3B54970B93F9}">
      <dgm:prSet/>
      <dgm:spPr/>
      <dgm:t>
        <a:bodyPr/>
        <a:lstStyle/>
        <a:p>
          <a:endParaRPr lang="en-US"/>
        </a:p>
      </dgm:t>
    </dgm:pt>
    <dgm:pt modelId="{CCACCC28-5A65-1542-8F3F-B3855431CA08}" type="sibTrans" cxnId="{8DFD190B-00BF-054B-A4F3-3B54970B93F9}">
      <dgm:prSet/>
      <dgm:spPr/>
      <dgm:t>
        <a:bodyPr/>
        <a:lstStyle/>
        <a:p>
          <a:endParaRPr lang="en-US"/>
        </a:p>
      </dgm:t>
    </dgm:pt>
    <dgm:pt modelId="{211BE236-0400-EB44-8EB7-8E14CDBD1CEE}">
      <dgm:prSet/>
      <dgm:spPr/>
      <dgm:t>
        <a:bodyPr/>
        <a:lstStyle/>
        <a:p>
          <a:pPr rtl="0"/>
          <a:r>
            <a:rPr lang="en-US" dirty="0" smtClean="0"/>
            <a:t>Null Hypothesis: There is no difference between </a:t>
          </a:r>
          <a:r>
            <a:rPr lang="en-US" dirty="0" smtClean="0"/>
            <a:t>forests.</a:t>
          </a:r>
          <a:endParaRPr lang="en-US" dirty="0"/>
        </a:p>
      </dgm:t>
    </dgm:pt>
    <dgm:pt modelId="{380DA7C4-AB89-8444-873F-AFA2B9C1935A}" type="parTrans" cxnId="{0F8B48A9-A95F-A74C-8EC2-903A7C6AC922}">
      <dgm:prSet/>
      <dgm:spPr/>
      <dgm:t>
        <a:bodyPr/>
        <a:lstStyle/>
        <a:p>
          <a:endParaRPr lang="en-US"/>
        </a:p>
      </dgm:t>
    </dgm:pt>
    <dgm:pt modelId="{02527E04-F126-164D-8602-9C13FC6B9B4B}" type="sibTrans" cxnId="{0F8B48A9-A95F-A74C-8EC2-903A7C6AC922}">
      <dgm:prSet/>
      <dgm:spPr/>
      <dgm:t>
        <a:bodyPr/>
        <a:lstStyle/>
        <a:p>
          <a:endParaRPr lang="en-US"/>
        </a:p>
      </dgm:t>
    </dgm:pt>
    <dgm:pt modelId="{010F9C58-161F-B34F-901C-2B7CAB2566D1}" type="pres">
      <dgm:prSet presAssocID="{3DCD8AE9-D146-B14E-B919-B810622B28ED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3DC3189-EDE7-8443-88B1-49A257D289C4}" type="pres">
      <dgm:prSet presAssocID="{4B5EA29C-2225-8E47-B184-0DA1E31F1D33}" presName="composite" presStyleCnt="0"/>
      <dgm:spPr/>
    </dgm:pt>
    <dgm:pt modelId="{8227C80B-9989-914B-9DC3-F4DB3A668386}" type="pres">
      <dgm:prSet presAssocID="{4B5EA29C-2225-8E47-B184-0DA1E31F1D33}" presName="bentUpArrow1" presStyleLbl="alignImgPlace1" presStyleIdx="0" presStyleCnt="2"/>
      <dgm:spPr/>
    </dgm:pt>
    <dgm:pt modelId="{7D954377-4110-FD4B-9EBE-5BAA2A96191D}" type="pres">
      <dgm:prSet presAssocID="{4B5EA29C-2225-8E47-B184-0DA1E31F1D33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C510AD-2985-4C45-A8BA-80D6F2DC5432}" type="pres">
      <dgm:prSet presAssocID="{4B5EA29C-2225-8E47-B184-0DA1E31F1D33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628FB660-9C57-9241-AFD0-26EEFA26E0E3}" type="pres">
      <dgm:prSet presAssocID="{87F72ACA-8E3B-F14C-963D-7EB688F5535B}" presName="sibTrans" presStyleCnt="0"/>
      <dgm:spPr/>
    </dgm:pt>
    <dgm:pt modelId="{C11B1B69-5E6F-8047-9961-E13AFBE08D34}" type="pres">
      <dgm:prSet presAssocID="{4DBD7477-809A-794D-B646-5A9FAE593061}" presName="composite" presStyleCnt="0"/>
      <dgm:spPr/>
    </dgm:pt>
    <dgm:pt modelId="{EFEF2E21-D04E-6047-A8FA-5E29329B5453}" type="pres">
      <dgm:prSet presAssocID="{4DBD7477-809A-794D-B646-5A9FAE593061}" presName="bentUpArrow1" presStyleLbl="alignImgPlace1" presStyleIdx="1" presStyleCnt="2"/>
      <dgm:spPr/>
    </dgm:pt>
    <dgm:pt modelId="{D7304E3D-6F82-C643-B424-DFF42A1DEBD8}" type="pres">
      <dgm:prSet presAssocID="{4DBD7477-809A-794D-B646-5A9FAE593061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775A5B-4CF9-DC43-A295-F0C86B55490D}" type="pres">
      <dgm:prSet presAssocID="{4DBD7477-809A-794D-B646-5A9FAE593061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146E5AAA-F997-084C-898D-339EE0750069}" type="pres">
      <dgm:prSet presAssocID="{CCACCC28-5A65-1542-8F3F-B3855431CA08}" presName="sibTrans" presStyleCnt="0"/>
      <dgm:spPr/>
    </dgm:pt>
    <dgm:pt modelId="{60CFAF18-EF1C-7946-A3EC-A242DAA827F2}" type="pres">
      <dgm:prSet presAssocID="{211BE236-0400-EB44-8EB7-8E14CDBD1CEE}" presName="composite" presStyleCnt="0"/>
      <dgm:spPr/>
    </dgm:pt>
    <dgm:pt modelId="{34529816-8E2D-DA49-BC9F-816C210696E2}" type="pres">
      <dgm:prSet presAssocID="{211BE236-0400-EB44-8EB7-8E14CDBD1CEE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EB08C0-EC89-9B47-BC7D-5F7204176EAF}" type="presOf" srcId="{4B5EA29C-2225-8E47-B184-0DA1E31F1D33}" destId="{7D954377-4110-FD4B-9EBE-5BAA2A96191D}" srcOrd="0" destOrd="0" presId="urn:microsoft.com/office/officeart/2005/8/layout/StepDownProcess"/>
    <dgm:cxn modelId="{6F6FAC2F-CEE7-CA4A-B2EA-73CED635869B}" type="presOf" srcId="{4DBD7477-809A-794D-B646-5A9FAE593061}" destId="{D7304E3D-6F82-C643-B424-DFF42A1DEBD8}" srcOrd="0" destOrd="0" presId="urn:microsoft.com/office/officeart/2005/8/layout/StepDownProcess"/>
    <dgm:cxn modelId="{1F7C2117-BB68-4E41-9E69-328BF2323411}" srcId="{3DCD8AE9-D146-B14E-B919-B810622B28ED}" destId="{4B5EA29C-2225-8E47-B184-0DA1E31F1D33}" srcOrd="0" destOrd="0" parTransId="{3D3C52E3-84DE-0540-BFDF-544833F7845D}" sibTransId="{87F72ACA-8E3B-F14C-963D-7EB688F5535B}"/>
    <dgm:cxn modelId="{8DFD190B-00BF-054B-A4F3-3B54970B93F9}" srcId="{3DCD8AE9-D146-B14E-B919-B810622B28ED}" destId="{4DBD7477-809A-794D-B646-5A9FAE593061}" srcOrd="1" destOrd="0" parTransId="{9F0D5E2C-8A0C-2143-8721-0A939144993D}" sibTransId="{CCACCC28-5A65-1542-8F3F-B3855431CA08}"/>
    <dgm:cxn modelId="{0F8B48A9-A95F-A74C-8EC2-903A7C6AC922}" srcId="{3DCD8AE9-D146-B14E-B919-B810622B28ED}" destId="{211BE236-0400-EB44-8EB7-8E14CDBD1CEE}" srcOrd="2" destOrd="0" parTransId="{380DA7C4-AB89-8444-873F-AFA2B9C1935A}" sibTransId="{02527E04-F126-164D-8602-9C13FC6B9B4B}"/>
    <dgm:cxn modelId="{01AEE588-9C21-D249-94E2-6AEBF7606808}" type="presOf" srcId="{211BE236-0400-EB44-8EB7-8E14CDBD1CEE}" destId="{34529816-8E2D-DA49-BC9F-816C210696E2}" srcOrd="0" destOrd="0" presId="urn:microsoft.com/office/officeart/2005/8/layout/StepDownProcess"/>
    <dgm:cxn modelId="{83EE5A8E-1A3E-FB4B-AA62-557995E53D1A}" type="presOf" srcId="{3DCD8AE9-D146-B14E-B919-B810622B28ED}" destId="{010F9C58-161F-B34F-901C-2B7CAB2566D1}" srcOrd="0" destOrd="0" presId="urn:microsoft.com/office/officeart/2005/8/layout/StepDownProcess"/>
    <dgm:cxn modelId="{2086503B-95F3-E040-BA54-C2609C428C7C}" type="presParOf" srcId="{010F9C58-161F-B34F-901C-2B7CAB2566D1}" destId="{73DC3189-EDE7-8443-88B1-49A257D289C4}" srcOrd="0" destOrd="0" presId="urn:microsoft.com/office/officeart/2005/8/layout/StepDownProcess"/>
    <dgm:cxn modelId="{D38B6599-3FB6-DF4B-95D5-583AE2DCF251}" type="presParOf" srcId="{73DC3189-EDE7-8443-88B1-49A257D289C4}" destId="{8227C80B-9989-914B-9DC3-F4DB3A668386}" srcOrd="0" destOrd="0" presId="urn:microsoft.com/office/officeart/2005/8/layout/StepDownProcess"/>
    <dgm:cxn modelId="{4C691CA1-2700-5F48-B5BC-06D10506323F}" type="presParOf" srcId="{73DC3189-EDE7-8443-88B1-49A257D289C4}" destId="{7D954377-4110-FD4B-9EBE-5BAA2A96191D}" srcOrd="1" destOrd="0" presId="urn:microsoft.com/office/officeart/2005/8/layout/StepDownProcess"/>
    <dgm:cxn modelId="{F76DEC8B-D409-8B41-B3AF-BF8C839DB92D}" type="presParOf" srcId="{73DC3189-EDE7-8443-88B1-49A257D289C4}" destId="{ECC510AD-2985-4C45-A8BA-80D6F2DC5432}" srcOrd="2" destOrd="0" presId="urn:microsoft.com/office/officeart/2005/8/layout/StepDownProcess"/>
    <dgm:cxn modelId="{12CE17E7-9E67-4448-A46F-9FF7B939DC4C}" type="presParOf" srcId="{010F9C58-161F-B34F-901C-2B7CAB2566D1}" destId="{628FB660-9C57-9241-AFD0-26EEFA26E0E3}" srcOrd="1" destOrd="0" presId="urn:microsoft.com/office/officeart/2005/8/layout/StepDownProcess"/>
    <dgm:cxn modelId="{E721DB6B-FF26-084E-A164-F655BC969E15}" type="presParOf" srcId="{010F9C58-161F-B34F-901C-2B7CAB2566D1}" destId="{C11B1B69-5E6F-8047-9961-E13AFBE08D34}" srcOrd="2" destOrd="0" presId="urn:microsoft.com/office/officeart/2005/8/layout/StepDownProcess"/>
    <dgm:cxn modelId="{49287CCA-D796-2640-B470-CC97945CC7DD}" type="presParOf" srcId="{C11B1B69-5E6F-8047-9961-E13AFBE08D34}" destId="{EFEF2E21-D04E-6047-A8FA-5E29329B5453}" srcOrd="0" destOrd="0" presId="urn:microsoft.com/office/officeart/2005/8/layout/StepDownProcess"/>
    <dgm:cxn modelId="{D978D31E-5FBC-7843-9C47-B658C6EFE5CE}" type="presParOf" srcId="{C11B1B69-5E6F-8047-9961-E13AFBE08D34}" destId="{D7304E3D-6F82-C643-B424-DFF42A1DEBD8}" srcOrd="1" destOrd="0" presId="urn:microsoft.com/office/officeart/2005/8/layout/StepDownProcess"/>
    <dgm:cxn modelId="{DEA5F2A1-33F3-5A4E-94F5-7A083E0E3C61}" type="presParOf" srcId="{C11B1B69-5E6F-8047-9961-E13AFBE08D34}" destId="{A0775A5B-4CF9-DC43-A295-F0C86B55490D}" srcOrd="2" destOrd="0" presId="urn:microsoft.com/office/officeart/2005/8/layout/StepDownProcess"/>
    <dgm:cxn modelId="{6B59B9D4-27A8-F04B-841A-2912389E8CA1}" type="presParOf" srcId="{010F9C58-161F-B34F-901C-2B7CAB2566D1}" destId="{146E5AAA-F997-084C-898D-339EE0750069}" srcOrd="3" destOrd="0" presId="urn:microsoft.com/office/officeart/2005/8/layout/StepDownProcess"/>
    <dgm:cxn modelId="{A30D7E18-0171-744F-9655-BED6F5BFA27D}" type="presParOf" srcId="{010F9C58-161F-B34F-901C-2B7CAB2566D1}" destId="{60CFAF18-EF1C-7946-A3EC-A242DAA827F2}" srcOrd="4" destOrd="0" presId="urn:microsoft.com/office/officeart/2005/8/layout/StepDownProcess"/>
    <dgm:cxn modelId="{B4770380-E1F2-0B47-930A-3033C8725987}" type="presParOf" srcId="{60CFAF18-EF1C-7946-A3EC-A242DAA827F2}" destId="{34529816-8E2D-DA49-BC9F-816C210696E2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A077ED-52AC-5544-BA99-C1CD59C04DA1}">
      <dsp:nvSpPr>
        <dsp:cNvPr id="0" name=""/>
        <dsp:cNvSpPr/>
      </dsp:nvSpPr>
      <dsp:spPr>
        <a:xfrm>
          <a:off x="2438399" y="1890712"/>
          <a:ext cx="1219200" cy="1219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Forest Structure</a:t>
          </a:r>
          <a:endParaRPr lang="en-US" sz="2000" kern="1200" dirty="0"/>
        </a:p>
      </dsp:txBody>
      <dsp:txXfrm>
        <a:off x="2497915" y="1950228"/>
        <a:ext cx="1100168" cy="1100168"/>
      </dsp:txXfrm>
    </dsp:sp>
    <dsp:sp modelId="{A3834CBC-DC95-3940-AA90-83071565BFDC}">
      <dsp:nvSpPr>
        <dsp:cNvPr id="0" name=""/>
        <dsp:cNvSpPr/>
      </dsp:nvSpPr>
      <dsp:spPr>
        <a:xfrm rot="16200000">
          <a:off x="2620390" y="1463103"/>
          <a:ext cx="85521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55217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CEAE12-05AA-934C-83F0-FEA1BF74B885}">
      <dsp:nvSpPr>
        <dsp:cNvPr id="0" name=""/>
        <dsp:cNvSpPr/>
      </dsp:nvSpPr>
      <dsp:spPr>
        <a:xfrm>
          <a:off x="2639567" y="218630"/>
          <a:ext cx="816864" cy="81686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Risks to sustainability</a:t>
          </a:r>
          <a:endParaRPr lang="en-US" sz="1000" kern="1200" dirty="0"/>
        </a:p>
      </dsp:txBody>
      <dsp:txXfrm>
        <a:off x="2679443" y="258506"/>
        <a:ext cx="737112" cy="737112"/>
      </dsp:txXfrm>
    </dsp:sp>
    <dsp:sp modelId="{A4C66E8A-193C-F24C-AD1D-DA53E9B94EF2}">
      <dsp:nvSpPr>
        <dsp:cNvPr id="0" name=""/>
        <dsp:cNvSpPr/>
      </dsp:nvSpPr>
      <dsp:spPr>
        <a:xfrm rot="1800000">
          <a:off x="3610861" y="3026697"/>
          <a:ext cx="69772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97727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3F0984-E255-FD47-A51E-DBBBEE9989DE}">
      <dsp:nvSpPr>
        <dsp:cNvPr id="0" name=""/>
        <dsp:cNvSpPr/>
      </dsp:nvSpPr>
      <dsp:spPr>
        <a:xfrm>
          <a:off x="4261850" y="3028505"/>
          <a:ext cx="816864" cy="81686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Effects of abiotic features</a:t>
          </a:r>
          <a:endParaRPr lang="en-US" sz="1400" kern="1200" dirty="0"/>
        </a:p>
      </dsp:txBody>
      <dsp:txXfrm>
        <a:off x="4301726" y="3068381"/>
        <a:ext cx="737112" cy="737112"/>
      </dsp:txXfrm>
    </dsp:sp>
    <dsp:sp modelId="{5004DBDB-F68B-B04F-9C18-8006A095062C}">
      <dsp:nvSpPr>
        <dsp:cNvPr id="0" name=""/>
        <dsp:cNvSpPr/>
      </dsp:nvSpPr>
      <dsp:spPr>
        <a:xfrm rot="9000000">
          <a:off x="1787411" y="3026697"/>
          <a:ext cx="69772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97727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61FD56-5AD5-C94F-86FD-4EE457C1E8EA}">
      <dsp:nvSpPr>
        <dsp:cNvPr id="0" name=""/>
        <dsp:cNvSpPr/>
      </dsp:nvSpPr>
      <dsp:spPr>
        <a:xfrm>
          <a:off x="1017285" y="3028505"/>
          <a:ext cx="816864" cy="81686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Biodiversity</a:t>
          </a:r>
          <a:endParaRPr lang="en-US" sz="1100" kern="1200" dirty="0"/>
        </a:p>
      </dsp:txBody>
      <dsp:txXfrm>
        <a:off x="1057161" y="3068381"/>
        <a:ext cx="737112" cy="7371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27C80B-9989-914B-9DC3-F4DB3A668386}">
      <dsp:nvSpPr>
        <dsp:cNvPr id="0" name=""/>
        <dsp:cNvSpPr/>
      </dsp:nvSpPr>
      <dsp:spPr>
        <a:xfrm rot="5400000">
          <a:off x="1807965" y="1322346"/>
          <a:ext cx="1169501" cy="133143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D954377-4110-FD4B-9EBE-5BAA2A96191D}">
      <dsp:nvSpPr>
        <dsp:cNvPr id="0" name=""/>
        <dsp:cNvSpPr/>
      </dsp:nvSpPr>
      <dsp:spPr>
        <a:xfrm>
          <a:off x="1498118" y="25930"/>
          <a:ext cx="1968752" cy="1378062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Observation: the forest at ITEC seems to be more diverse and populated than the herbaceous layer at the cloud forest.</a:t>
          </a:r>
          <a:endParaRPr lang="en-US" sz="1300" kern="1200" dirty="0"/>
        </a:p>
      </dsp:txBody>
      <dsp:txXfrm>
        <a:off x="1565402" y="93214"/>
        <a:ext cx="1834184" cy="1243494"/>
      </dsp:txXfrm>
    </dsp:sp>
    <dsp:sp modelId="{ECC510AD-2985-4C45-A8BA-80D6F2DC5432}">
      <dsp:nvSpPr>
        <dsp:cNvPr id="0" name=""/>
        <dsp:cNvSpPr/>
      </dsp:nvSpPr>
      <dsp:spPr>
        <a:xfrm>
          <a:off x="3466871" y="157360"/>
          <a:ext cx="1431882" cy="1113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EF2E21-D04E-6047-A8FA-5E29329B5453}">
      <dsp:nvSpPr>
        <dsp:cNvPr id="0" name=""/>
        <dsp:cNvSpPr/>
      </dsp:nvSpPr>
      <dsp:spPr>
        <a:xfrm rot="5400000">
          <a:off x="3440270" y="2870366"/>
          <a:ext cx="1169501" cy="133143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7304E3D-6F82-C643-B424-DFF42A1DEBD8}">
      <dsp:nvSpPr>
        <dsp:cNvPr id="0" name=""/>
        <dsp:cNvSpPr/>
      </dsp:nvSpPr>
      <dsp:spPr>
        <a:xfrm>
          <a:off x="3130423" y="1573950"/>
          <a:ext cx="1968752" cy="1378062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Hypothesis: The ITEC forest is more populated and diverse than the forest at Cotito.</a:t>
          </a:r>
          <a:endParaRPr lang="en-US" sz="1300" kern="1200" dirty="0"/>
        </a:p>
      </dsp:txBody>
      <dsp:txXfrm>
        <a:off x="3197707" y="1641234"/>
        <a:ext cx="1834184" cy="1243494"/>
      </dsp:txXfrm>
    </dsp:sp>
    <dsp:sp modelId="{A0775A5B-4CF9-DC43-A295-F0C86B55490D}">
      <dsp:nvSpPr>
        <dsp:cNvPr id="0" name=""/>
        <dsp:cNvSpPr/>
      </dsp:nvSpPr>
      <dsp:spPr>
        <a:xfrm>
          <a:off x="5099176" y="1705379"/>
          <a:ext cx="1431882" cy="1113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529816-8E2D-DA49-BC9F-816C210696E2}">
      <dsp:nvSpPr>
        <dsp:cNvPr id="0" name=""/>
        <dsp:cNvSpPr/>
      </dsp:nvSpPr>
      <dsp:spPr>
        <a:xfrm>
          <a:off x="4762728" y="3121969"/>
          <a:ext cx="1968752" cy="1378062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Null Hypothesis: There is no difference between </a:t>
          </a:r>
          <a:r>
            <a:rPr lang="en-US" sz="1300" kern="1200" dirty="0" smtClean="0"/>
            <a:t>forests.</a:t>
          </a:r>
          <a:endParaRPr lang="en-US" sz="1300" kern="1200" dirty="0"/>
        </a:p>
      </dsp:txBody>
      <dsp:txXfrm>
        <a:off x="4830012" y="3189253"/>
        <a:ext cx="1834184" cy="12434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B3C57B-D6AB-084D-80BF-1F6A458DEDB3}" type="datetimeFigureOut">
              <a:rPr lang="en-US" smtClean="0"/>
              <a:t>3/3/17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01519C-21A0-F94A-8B24-01DF5970B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3473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6F2EBA-B788-AE44-9EC4-61A24E5852C0}" type="datetimeFigureOut">
              <a:rPr lang="en-US" smtClean="0"/>
              <a:t>3/3/17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098452-3725-CC43-8D53-FDEAFE5FF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6574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Effects of abiotic features:</a:t>
            </a:r>
            <a:r>
              <a:rPr lang="en-US" baseline="0" dirty="0" smtClean="0"/>
              <a:t> achotines dry season</a:t>
            </a:r>
          </a:p>
          <a:p>
            <a:r>
              <a:rPr lang="en-US" baseline="0" dirty="0" smtClean="0"/>
              <a:t>Relative size of the canopy: </a:t>
            </a:r>
          </a:p>
          <a:p>
            <a:r>
              <a:rPr lang="en-US" baseline="0" dirty="0" smtClean="0"/>
              <a:t>Biodiversity:</a:t>
            </a:r>
          </a:p>
          <a:p>
            <a:r>
              <a:rPr lang="en-US" baseline="0" dirty="0" smtClean="0"/>
              <a:t>Risks to sustainability: over time how has the forest changed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98452-3725-CC43-8D53-FDEAFE5FF7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068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91BE-EE72-2947-B8FD-F038B3676F9F}" type="datetime1">
              <a:rPr lang="en-US" smtClean="0"/>
              <a:t>3/3/17</a:t>
            </a:fld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Comparative Forest Structure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&lt;#&gt;</a:t>
            </a:r>
          </a:p>
        </p:txBody>
      </p:sp>
    </p:spTree>
    <p:extLst>
      <p:ext uri="{BB962C8B-B14F-4D97-AF65-F5344CB8AC3E}">
        <p14:creationId xmlns:p14="http://schemas.microsoft.com/office/powerpoint/2010/main" val="1718493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DCB1-09FC-154A-8D7B-57E0AC310971}" type="datetime1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Comparative Forest Structure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0A02F-FAE8-8345-9186-10E8F1EE3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822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07F0C-AC04-434C-8A73-21DC57BE4EDC}" type="datetime1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Comparative Forest Structure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0A02F-FAE8-8345-9186-10E8F1EE3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213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8A07C-570A-C74F-8E40-8ADCAA23C592}" type="datetime1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Comparative Forest Structure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F6F2-0FAE-EB46-8253-613BD2270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38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422D-AF17-9843-AB27-4E7081ABDC26}" type="datetime1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Comparative Forest Structure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F6F2-0FAE-EB46-8253-613BD2270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450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6300-2E7C-F64B-A52A-17CCD1B5D873}" type="datetime1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Comparative Forest Structure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F6F2-0FAE-EB46-8253-613BD2270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856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E983-20EA-314E-8989-B530D5791F4F}" type="datetime1">
              <a:rPr lang="en-US" smtClean="0"/>
              <a:t>3/3/17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Comparative Forest Structure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F6F2-0FAE-EB46-8253-613BD2270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321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963E3-FE04-BA4B-BAC8-E1FA5A98E2E6}" type="datetime1">
              <a:rPr lang="en-US" smtClean="0"/>
              <a:t>3/3/17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Comparative Forest Structure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F6F2-0FAE-EB46-8253-613BD2270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498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12661-893E-C247-8A89-1EA32986E28B}" type="datetime1">
              <a:rPr lang="en-US" smtClean="0"/>
              <a:t>3/3/17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Comparative Forest Structure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F6F2-0FAE-EB46-8253-613BD2270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7455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1567C-83C2-774D-8F01-9E24C3A648B9}" type="datetime1">
              <a:rPr lang="en-US" smtClean="0"/>
              <a:t>3/3/17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Comparative Forest Structure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F6F2-0FAE-EB46-8253-613BD2270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8171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223A-72F0-984B-A5D9-28C739F67B03}" type="datetime1">
              <a:rPr lang="en-US" smtClean="0"/>
              <a:t>3/3/17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Comparative Forest Structure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F6F2-0FAE-EB46-8253-613BD2270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01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16B4-1D70-8348-A908-0712CECE2C8C}" type="datetime1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Comparative Forest Structure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0A02F-FAE8-8345-9186-10E8F1EE3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0317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29B0-80F8-ED45-AD47-858254C4947A}" type="datetime1">
              <a:rPr lang="en-US" smtClean="0"/>
              <a:t>3/3/17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Comparative Forest Structure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F6F2-0FAE-EB46-8253-613BD2270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7536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170E-214F-8446-A5A6-242B46F34814}" type="datetime1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Comparative Forest Structure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F6F2-0FAE-EB46-8253-613BD2270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9947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23CA-FC88-5245-B356-2487B876368D}" type="datetime1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Comparative Forest Structure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F6F2-0FAE-EB46-8253-613BD2270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09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6176E-EC13-6C41-BA7C-71777D067E3D}" type="datetime1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Comparative Forest Structure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0A02F-FAE8-8345-9186-10E8F1EE3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507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FAFD-D161-F54E-9451-08F082DA0F43}" type="datetime1">
              <a:rPr lang="en-US" smtClean="0"/>
              <a:t>3/3/17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Comparative Forest Structure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0A02F-FAE8-8345-9186-10E8F1EE3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21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2D30E-538D-FA4F-B8EC-6BB1A9A11AF7}" type="datetime1">
              <a:rPr lang="en-US" smtClean="0"/>
              <a:t>3/3/17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Comparative Forest Structure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0A02F-FAE8-8345-9186-10E8F1EE3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235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69C6-417F-F14F-9206-50881700FD16}" type="datetime1">
              <a:rPr lang="en-US" smtClean="0"/>
              <a:t>3/3/17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Comparative Forest Structure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0A02F-FAE8-8345-9186-10E8F1EE3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9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27B94-8CD6-C945-876C-F1109657710B}" type="datetime1">
              <a:rPr lang="en-US" smtClean="0"/>
              <a:t>3/3/17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Comparative Forest Structure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0A02F-FAE8-8345-9186-10E8F1EE3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033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72A9-C3FF-AC4F-BC2E-A50CD34A54C0}" type="datetime1">
              <a:rPr lang="en-US" smtClean="0"/>
              <a:t>3/3/17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Comparative Forest Structure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0A02F-FAE8-8345-9186-10E8F1EE3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288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6E064-89DB-2E49-BAE9-80F3C114346E}" type="datetime1">
              <a:rPr lang="en-US" smtClean="0"/>
              <a:t>3/3/17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Comparative Forest Structure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0A02F-FAE8-8345-9186-10E8F1EE3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156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8A441-D5D4-0643-9F72-C1D8CCA79D35}" type="datetime1">
              <a:rPr lang="en-US" smtClean="0"/>
              <a:t>3/3/17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Comparative Forest Structure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ED041-8B62-E846-87CD-E2F8B0DDC1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304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728AB-5689-134B-B479-89587FCA1F7F}" type="datetime1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Comparative Forest Structure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7F6F2-0FAE-EB46-8253-613BD2270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1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Comparative Forest Structure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57477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Austin </a:t>
            </a:r>
            <a:r>
              <a:rPr lang="en-US" sz="28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Grace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21F1-A28D-5B45-BD4C-0496FFF4AFE5}" type="datetime1">
              <a:rPr lang="en-US" smtClean="0"/>
              <a:t>3/3/17</a:t>
            </a:fld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Comparative Forest Structure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9443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Species Richness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735069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16B4-1D70-8348-A908-0712CECE2C8C}" type="datetime1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Comparative Forest Structure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0A02F-FAE8-8345-9186-10E8F1EE359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295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Individuals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060806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16B4-1D70-8348-A908-0712CECE2C8C}" type="datetime1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Comparative Forest Structure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0A02F-FAE8-8345-9186-10E8F1EE359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19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16B4-1D70-8348-A908-0712CECE2C8C}" type="datetime1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Comparative Forest Structure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0A02F-FAE8-8345-9186-10E8F1EE359A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5831855"/>
              </p:ext>
            </p:extLst>
          </p:nvPr>
        </p:nvGraphicFramePr>
        <p:xfrm>
          <a:off x="457200" y="1314776"/>
          <a:ext cx="8229600" cy="5011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81763" y="405501"/>
            <a:ext cx="3585361" cy="7694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Shannon Index</a:t>
            </a:r>
          </a:p>
        </p:txBody>
      </p:sp>
    </p:spTree>
    <p:extLst>
      <p:ext uri="{BB962C8B-B14F-4D97-AF65-F5344CB8AC3E}">
        <p14:creationId xmlns:p14="http://schemas.microsoft.com/office/powerpoint/2010/main" val="3069211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hypothesis was supported by the higher population of individuals, however was not supported by the similar Shannon index values.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16B4-1D70-8348-A908-0712CECE2C8C}" type="datetime1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Comparative Forest Structure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0A02F-FAE8-8345-9186-10E8F1EE359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288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Reasons for disparity in analytic tests and sources of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95512"/>
            <a:ext cx="8229600" cy="4525963"/>
          </a:xfrm>
        </p:spPr>
        <p:txBody>
          <a:bodyPr/>
          <a:lstStyle/>
          <a:p>
            <a:r>
              <a:rPr lang="en-US" dirty="0" smtClean="0"/>
              <a:t>Achotines was in a dry season</a:t>
            </a:r>
          </a:p>
          <a:p>
            <a:r>
              <a:rPr lang="en-US" dirty="0" smtClean="0"/>
              <a:t>Cotito sites were quite different</a:t>
            </a:r>
          </a:p>
          <a:p>
            <a:r>
              <a:rPr lang="en-US" dirty="0" smtClean="0"/>
              <a:t>Field inexperience</a:t>
            </a:r>
          </a:p>
          <a:p>
            <a:r>
              <a:rPr lang="en-US" dirty="0" smtClean="0"/>
              <a:t>Grass species prevalent in Cotito site 1</a:t>
            </a:r>
          </a:p>
          <a:p>
            <a:r>
              <a:rPr lang="en-US" dirty="0" smtClean="0"/>
              <a:t>Cotito site 1 was near a river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16B4-1D70-8348-A908-0712CECE2C8C}" type="datetime1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Comparative Forest Structure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0A02F-FAE8-8345-9186-10E8F1EE359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954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2304"/>
            <a:ext cx="8229600" cy="11430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16B4-1D70-8348-A908-0712CECE2C8C}" type="datetime1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Comparative Forest Structure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0A02F-FAE8-8345-9186-10E8F1EE359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48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Forest Structure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16B4-1D70-8348-A908-0712CECE2C8C}" type="datetime1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Comparative Forest Structure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0A02F-FAE8-8345-9186-10E8F1EE359A}" type="slidenum">
              <a:rPr lang="en-US" smtClean="0"/>
              <a:t>2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rtl="0"/>
            <a:r>
              <a:rPr lang="en-US" dirty="0" smtClean="0"/>
              <a:t>A form of habitat structure</a:t>
            </a:r>
            <a:endParaRPr lang="en-US" dirty="0"/>
          </a:p>
          <a:p>
            <a:pPr lvl="1" rtl="0"/>
            <a:r>
              <a:rPr lang="en-US" dirty="0" smtClean="0"/>
              <a:t>Field technique</a:t>
            </a:r>
            <a:endParaRPr lang="en-US" dirty="0"/>
          </a:p>
          <a:p>
            <a:pPr lvl="1" rtl="0"/>
            <a:r>
              <a:rPr lang="en-US" dirty="0" smtClean="0"/>
              <a:t>Useful for “understanding the structural components of any given habitat</a:t>
            </a:r>
            <a:r>
              <a:rPr lang="en-US" dirty="0" smtClean="0"/>
              <a:t>” (Lahanas)</a:t>
            </a:r>
            <a:endParaRPr lang="en-US" dirty="0"/>
          </a:p>
          <a:p>
            <a:pPr lvl="1" rtl="0"/>
            <a:r>
              <a:rPr lang="en-US" dirty="0" smtClean="0"/>
              <a:t>Valuable for comparing different forest types (ex: lowland rainforest versus dry forest).</a:t>
            </a:r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580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study forest structure?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0EFB-87CE-B74E-B26E-396E78C3A2D0}" type="datetime1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Comparative Forest Structure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0A02F-FAE8-8345-9186-10E8F1EE359A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58317982"/>
              </p:ext>
            </p:extLst>
          </p:nvPr>
        </p:nvGraphicFramePr>
        <p:xfrm>
          <a:off x="1511788" y="1765287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71184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Assessing Forest Structure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16B4-1D70-8348-A908-0712CECE2C8C}" type="datetime1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Comparative Forest Structure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0A02F-FAE8-8345-9186-10E8F1EE359A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26510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8353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used the procedures outlined in “Tree Group Project, </a:t>
            </a:r>
            <a:r>
              <a:rPr lang="en-US" dirty="0" err="1" smtClean="0"/>
              <a:t>Estacion</a:t>
            </a:r>
            <a:r>
              <a:rPr lang="en-US" dirty="0" smtClean="0"/>
              <a:t> </a:t>
            </a:r>
            <a:r>
              <a:rPr lang="en-US" dirty="0" err="1" smtClean="0"/>
              <a:t>Biologica</a:t>
            </a:r>
            <a:r>
              <a:rPr lang="en-US" dirty="0" smtClean="0"/>
              <a:t>, Bocas Del Toro</a:t>
            </a:r>
            <a:r>
              <a:rPr lang="en-US" dirty="0" smtClean="0"/>
              <a:t>” (Lahanas).</a:t>
            </a:r>
            <a:endParaRPr lang="en-US" dirty="0" smtClean="0"/>
          </a:p>
          <a:p>
            <a:r>
              <a:rPr lang="en-US" dirty="0" smtClean="0"/>
              <a:t>To fairly collect our data, we used the method of Random Concentric Circular Quadrats. This entailed using “randomly-chosen locations in both forests using a compass and random numbers</a:t>
            </a:r>
            <a:r>
              <a:rPr lang="en-US" dirty="0" smtClean="0"/>
              <a:t>” (Lahanas).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16B4-1D70-8348-A908-0712CECE2C8C}" type="datetime1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Comparative Forest Structure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0A02F-FAE8-8345-9186-10E8F1EE359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068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Collecting the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Under RCCQ, we analyzed three circular zones around a randomly-chosen center point.</a:t>
            </a:r>
          </a:p>
          <a:p>
            <a:r>
              <a:rPr lang="en-US" dirty="0" smtClean="0"/>
              <a:t>First, We counted the number of herbaceous plants in the first circle, which was one meter around the center point.</a:t>
            </a:r>
          </a:p>
          <a:p>
            <a:r>
              <a:rPr lang="en-US" dirty="0" smtClean="0"/>
              <a:t>Then we counted plants with a height of at least 1 meter and a diameter at breast height (1.23 m, DBH) of 10 centimeters or less in a 2 meter circle around the center point.</a:t>
            </a:r>
          </a:p>
          <a:p>
            <a:r>
              <a:rPr lang="en-US" dirty="0" smtClean="0"/>
              <a:t>Finally we counted the number of plants with a DBH of 10 centimeters or greater in a 5 meter circle around the center point.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16B4-1D70-8348-A908-0712CECE2C8C}" type="datetime1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Comparative Forest Structure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0A02F-FAE8-8345-9186-10E8F1EE359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672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compare forest structures, we applied several statistical and analytical tests.</a:t>
            </a:r>
          </a:p>
          <a:p>
            <a:pPr lvl="1"/>
            <a:r>
              <a:rPr lang="en-US" dirty="0" smtClean="0"/>
              <a:t>Abundance of plants in the herbaceous layer</a:t>
            </a:r>
          </a:p>
          <a:p>
            <a:pPr lvl="1"/>
            <a:r>
              <a:rPr lang="en-US" dirty="0" smtClean="0"/>
              <a:t>Plant density</a:t>
            </a:r>
          </a:p>
          <a:p>
            <a:pPr lvl="1"/>
            <a:r>
              <a:rPr lang="en-US" dirty="0" smtClean="0"/>
              <a:t>Species Accumulation Curve</a:t>
            </a:r>
          </a:p>
          <a:p>
            <a:pPr lvl="1"/>
            <a:r>
              <a:rPr lang="en-US" dirty="0" smtClean="0"/>
              <a:t>Biodiversity indicators</a:t>
            </a:r>
          </a:p>
          <a:p>
            <a:pPr lvl="2"/>
            <a:r>
              <a:rPr lang="en-US" dirty="0" smtClean="0"/>
              <a:t>Species Richness</a:t>
            </a:r>
          </a:p>
          <a:p>
            <a:pPr lvl="2"/>
            <a:r>
              <a:rPr lang="en-US" dirty="0" smtClean="0"/>
              <a:t>Shannon’s Index of </a:t>
            </a:r>
            <a:r>
              <a:rPr lang="en-US" dirty="0" smtClean="0"/>
              <a:t>biodiversity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16B4-1D70-8348-A908-0712CECE2C8C}" type="datetime1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Comparative Forest Structure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0A02F-FAE8-8345-9186-10E8F1EE359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652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16B4-1D70-8348-A908-0712CECE2C8C}" type="datetime1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Comparative Forest Structure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0A02F-FAE8-8345-9186-10E8F1EE359A}" type="slidenum">
              <a:rPr lang="en-US" smtClean="0"/>
              <a:t>8</a:t>
            </a:fld>
            <a:endParaRPr lang="en-US"/>
          </a:p>
        </p:txBody>
      </p:sp>
      <p:pic>
        <p:nvPicPr>
          <p:cNvPr id="8" name="Content Placeholder 7" descr="Screen Shot 2017-03-03 at 1.01.01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5098" r="61740" b="-333285"/>
          <a:stretch/>
        </p:blipFill>
        <p:spPr>
          <a:xfrm>
            <a:off x="2828525" y="-409135"/>
            <a:ext cx="3457222" cy="4968876"/>
          </a:xfrm>
        </p:spPr>
      </p:pic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357835803"/>
              </p:ext>
            </p:extLst>
          </p:nvPr>
        </p:nvGraphicFramePr>
        <p:xfrm>
          <a:off x="1524000" y="229235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16029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Cont.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16B4-1D70-8348-A908-0712CECE2C8C}" type="datetime1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Comparative Forest Structure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0A02F-FAE8-8345-9186-10E8F1EE359A}" type="slidenum">
              <a:rPr lang="en-US" smtClean="0"/>
              <a:t>9</a:t>
            </a:fld>
            <a:endParaRPr lang="en-US"/>
          </a:p>
        </p:txBody>
      </p:sp>
      <p:pic>
        <p:nvPicPr>
          <p:cNvPr id="9" name="Content Placeholder 8" descr="Screen Shot 2017-03-03 at 1.51.13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3922" b="-43922"/>
          <a:stretch>
            <a:fillRect/>
          </a:stretch>
        </p:blipFill>
        <p:spPr>
          <a:xfrm>
            <a:off x="2563989" y="838201"/>
            <a:ext cx="4213578" cy="2317306"/>
          </a:xfrm>
        </p:spPr>
      </p:pic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4126431833"/>
              </p:ext>
            </p:extLst>
          </p:nvPr>
        </p:nvGraphicFramePr>
        <p:xfrm>
          <a:off x="1989666" y="2774506"/>
          <a:ext cx="5366456" cy="32008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58795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4689</TotalTime>
  <Words>496</Words>
  <Application>Microsoft Macintosh PowerPoint</Application>
  <PresentationFormat>On-screen Show (4:3)</PresentationFormat>
  <Paragraphs>100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Custom Design</vt:lpstr>
      <vt:lpstr>Comparative Forest Structure</vt:lpstr>
      <vt:lpstr>Forest Structure</vt:lpstr>
      <vt:lpstr>Why study forest structure?</vt:lpstr>
      <vt:lpstr>Assessing Forest Structure</vt:lpstr>
      <vt:lpstr>Experimental Design</vt:lpstr>
      <vt:lpstr>Collecting the Data</vt:lpstr>
      <vt:lpstr>Analysis</vt:lpstr>
      <vt:lpstr>Results</vt:lpstr>
      <vt:lpstr>Results Cont.</vt:lpstr>
      <vt:lpstr>Species Richness</vt:lpstr>
      <vt:lpstr>Total Individuals</vt:lpstr>
      <vt:lpstr>PowerPoint Presentation</vt:lpstr>
      <vt:lpstr>Conclusion</vt:lpstr>
      <vt:lpstr>Reasons for disparity in analytic tests and sources of error</vt:lpstr>
      <vt:lpstr>Questions?</vt:lpstr>
    </vt:vector>
  </TitlesOfParts>
  <Company>CSW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 Forest Structure</dc:title>
  <dc:creator>Steve Scrimshaw</dc:creator>
  <cp:lastModifiedBy>Steve Scrimshaw</cp:lastModifiedBy>
  <cp:revision>21</cp:revision>
  <dcterms:created xsi:type="dcterms:W3CDTF">2017-03-02T15:09:16Z</dcterms:created>
  <dcterms:modified xsi:type="dcterms:W3CDTF">2017-03-06T21:55:56Z</dcterms:modified>
</cp:coreProperties>
</file>